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5" r:id="rId5"/>
    <p:sldId id="288" r:id="rId6"/>
    <p:sldId id="276" r:id="rId7"/>
    <p:sldId id="283" r:id="rId8"/>
    <p:sldId id="277" r:id="rId9"/>
    <p:sldId id="284" r:id="rId10"/>
    <p:sldId id="278" r:id="rId11"/>
    <p:sldId id="279" r:id="rId12"/>
    <p:sldId id="286" r:id="rId13"/>
    <p:sldId id="281" r:id="rId14"/>
    <p:sldId id="287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7DD"/>
    <a:srgbClr val="012B51"/>
    <a:srgbClr val="76C45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2192" autoAdjust="0"/>
  </p:normalViewPr>
  <p:slideViewPr>
    <p:cSldViewPr snapToGrid="0">
      <p:cViewPr varScale="1">
        <p:scale>
          <a:sx n="52" d="100"/>
          <a:sy n="52" d="100"/>
        </p:scale>
        <p:origin x="14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92D8D-4465-4C61-A1F6-9A8EDFE4C097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B502604E-D86A-44B6-BEB8-D018D294E7C7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Práticas e</a:t>
          </a:r>
        </a:p>
        <a:p>
          <a:r>
            <a:rPr lang="pt-BR" sz="1100" b="1" dirty="0">
              <a:solidFill>
                <a:srgbClr val="002060"/>
              </a:solidFill>
            </a:rPr>
            <a:t>cuidados</a:t>
          </a:r>
        </a:p>
        <a:p>
          <a:r>
            <a:rPr lang="pt-BR" sz="1100" b="1" dirty="0">
              <a:solidFill>
                <a:srgbClr val="002060"/>
              </a:solidFill>
            </a:rPr>
            <a:t>essenciais</a:t>
          </a:r>
        </a:p>
      </dgm:t>
    </dgm:pt>
    <dgm:pt modelId="{382E5CB0-F3F5-4010-BE01-88F5D0C9B872}" type="par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C57D876E-A9A3-4DEA-A4D6-CCFD43A82F23}" type="sib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842D786C-8D79-4252-8356-F66A67F87440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Depressão</a:t>
          </a:r>
        </a:p>
      </dgm:t>
    </dgm:pt>
    <dgm:pt modelId="{7E6AFDFD-8AEF-4503-BFE7-AFF51210B303}" type="par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FA0E26-8942-49AE-B60F-DF06502F07FE}" type="sib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88200BF-F84A-487F-8F49-9020DA30B2B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Psicoses</a:t>
          </a:r>
        </a:p>
      </dgm:t>
    </dgm:pt>
    <dgm:pt modelId="{2CE3F683-F8D0-495B-B543-5571304DDE46}" type="par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20EFD2E-C098-4579-BBCF-E44D7FC3E1E8}" type="sib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AC9011FC-AEE5-4458-A51A-4FA249BCAC2C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Epilepsia</a:t>
          </a:r>
        </a:p>
      </dgm:t>
    </dgm:pt>
    <dgm:pt modelId="{B0C3EDBC-E9D7-4439-942D-9503F63F3378}" type="par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4B3633-D9A3-407F-A6FA-D89CEC8CBC01}" type="sib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48CD92A8-22DE-4F69-AB5B-14D7FEE51764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mentais</a:t>
          </a:r>
        </a:p>
        <a:p>
          <a:r>
            <a:rPr lang="pt-BR" sz="1100" b="1" dirty="0">
              <a:solidFill>
                <a:srgbClr val="002060"/>
              </a:solidFill>
            </a:rPr>
            <a:t>e comportamentais</a:t>
          </a:r>
        </a:p>
        <a:p>
          <a:r>
            <a:rPr lang="pt-BR" sz="1100" b="1" dirty="0">
              <a:solidFill>
                <a:srgbClr val="002060"/>
              </a:solidFill>
            </a:rPr>
            <a:t>em crianças e</a:t>
          </a:r>
        </a:p>
        <a:p>
          <a:r>
            <a:rPr lang="pt-BR" sz="1100" b="1" dirty="0">
              <a:solidFill>
                <a:srgbClr val="002060"/>
              </a:solidFill>
            </a:rPr>
            <a:t>Adolescentes</a:t>
          </a:r>
        </a:p>
      </dgm:t>
    </dgm:pt>
    <dgm:pt modelId="{3834C23D-C7BF-48A8-A527-38C02B9DBE07}" type="par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2979243-CC38-4FD4-9EF7-EF7D0F455437}" type="sib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9AB12251-0652-4C9E-963F-4948FC27C7FF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Demência</a:t>
          </a:r>
        </a:p>
      </dgm:t>
    </dgm:pt>
    <dgm:pt modelId="{9575677F-5B1D-4283-BAA4-2A8B7CF8E672}" type="par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FC0BEE8-D5FF-42A0-B28B-463EEDAA3115}" type="sib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00B04D-B0CC-4166-8C11-6609F2666183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por uso de substâncias</a:t>
          </a:r>
        </a:p>
      </dgm:t>
    </dgm:pt>
    <dgm:pt modelId="{FD2F4915-D951-4397-A99B-1E709BCB93AB}" type="par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395748-89E3-4A74-A40A-C1A73E2E5F04}" type="sib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D7DD73-2C39-4740-AA71-67DEC659F99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Autoagressão/suicídio</a:t>
          </a:r>
        </a:p>
      </dgm:t>
    </dgm:pt>
    <dgm:pt modelId="{97D4248E-3D90-4B13-A794-293E4CE19AE1}" type="par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23F1EC86-34C9-4805-8BFD-A6853A0BCAA3}" type="sib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BA7F8585-81B6-435A-BC8E-DD5C446616D6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Outras queixas significativas em saúde mental</a:t>
          </a:r>
        </a:p>
      </dgm:t>
    </dgm:pt>
    <dgm:pt modelId="{6D5BFB6F-DEB3-44B2-A7D6-31F02FE2D721}" type="par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1DF861A6-22DF-4D4E-926D-CB09F39AF127}" type="sib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A5EB66-D9B6-4391-99D2-377C63FF4016}" type="pres">
      <dgm:prSet presAssocID="{D0492D8D-4465-4C61-A1F6-9A8EDFE4C097}" presName="diagram" presStyleCnt="0">
        <dgm:presLayoutVars>
          <dgm:dir/>
          <dgm:resizeHandles val="exact"/>
        </dgm:presLayoutVars>
      </dgm:prSet>
      <dgm:spPr/>
    </dgm:pt>
    <dgm:pt modelId="{D48B4175-D3F7-4E17-A70D-5994AD857C40}" type="pres">
      <dgm:prSet presAssocID="{B502604E-D86A-44B6-BEB8-D018D294E7C7}" presName="node" presStyleLbl="node1" presStyleIdx="0" presStyleCnt="9">
        <dgm:presLayoutVars>
          <dgm:bulletEnabled val="1"/>
        </dgm:presLayoutVars>
      </dgm:prSet>
      <dgm:spPr/>
    </dgm:pt>
    <dgm:pt modelId="{B860362B-5910-4E3A-AFE1-B92130E88C67}" type="pres">
      <dgm:prSet presAssocID="{C57D876E-A9A3-4DEA-A4D6-CCFD43A82F23}" presName="sibTrans" presStyleCnt="0"/>
      <dgm:spPr/>
    </dgm:pt>
    <dgm:pt modelId="{7307BC3E-A073-4DF9-8A42-C23C57D59BFF}" type="pres">
      <dgm:prSet presAssocID="{842D786C-8D79-4252-8356-F66A67F87440}" presName="node" presStyleLbl="node1" presStyleIdx="1" presStyleCnt="9">
        <dgm:presLayoutVars>
          <dgm:bulletEnabled val="1"/>
        </dgm:presLayoutVars>
      </dgm:prSet>
      <dgm:spPr/>
    </dgm:pt>
    <dgm:pt modelId="{13249A57-7847-45A7-9502-A29CB532D4DC}" type="pres">
      <dgm:prSet presAssocID="{50FA0E26-8942-49AE-B60F-DF06502F07FE}" presName="sibTrans" presStyleCnt="0"/>
      <dgm:spPr/>
    </dgm:pt>
    <dgm:pt modelId="{5E25B6D3-4A31-4B92-B7FE-31BF5FC11E92}" type="pres">
      <dgm:prSet presAssocID="{388200BF-F84A-487F-8F49-9020DA30B2B1}" presName="node" presStyleLbl="node1" presStyleIdx="2" presStyleCnt="9">
        <dgm:presLayoutVars>
          <dgm:bulletEnabled val="1"/>
        </dgm:presLayoutVars>
      </dgm:prSet>
      <dgm:spPr/>
    </dgm:pt>
    <dgm:pt modelId="{C625CA7D-6B9A-44C0-8311-54E803E9068B}" type="pres">
      <dgm:prSet presAssocID="{320EFD2E-C098-4579-BBCF-E44D7FC3E1E8}" presName="sibTrans" presStyleCnt="0"/>
      <dgm:spPr/>
    </dgm:pt>
    <dgm:pt modelId="{E566735D-7049-4212-9480-82ADD289CF66}" type="pres">
      <dgm:prSet presAssocID="{AC9011FC-AEE5-4458-A51A-4FA249BCAC2C}" presName="node" presStyleLbl="node1" presStyleIdx="3" presStyleCnt="9">
        <dgm:presLayoutVars>
          <dgm:bulletEnabled val="1"/>
        </dgm:presLayoutVars>
      </dgm:prSet>
      <dgm:spPr/>
    </dgm:pt>
    <dgm:pt modelId="{9CC899B2-B9E2-4616-BBC7-362D21E80978}" type="pres">
      <dgm:prSet presAssocID="{E74B3633-D9A3-407F-A6FA-D89CEC8CBC01}" presName="sibTrans" presStyleCnt="0"/>
      <dgm:spPr/>
    </dgm:pt>
    <dgm:pt modelId="{99671419-30EF-493E-BD55-CF0C592FB1C3}" type="pres">
      <dgm:prSet presAssocID="{48CD92A8-22DE-4F69-AB5B-14D7FEE51764}" presName="node" presStyleLbl="node1" presStyleIdx="4" presStyleCnt="9">
        <dgm:presLayoutVars>
          <dgm:bulletEnabled val="1"/>
        </dgm:presLayoutVars>
      </dgm:prSet>
      <dgm:spPr/>
    </dgm:pt>
    <dgm:pt modelId="{CC05C211-0B03-473D-B0EE-CE46732E68F1}" type="pres">
      <dgm:prSet presAssocID="{E2979243-CC38-4FD4-9EF7-EF7D0F455437}" presName="sibTrans" presStyleCnt="0"/>
      <dgm:spPr/>
    </dgm:pt>
    <dgm:pt modelId="{A5049151-3159-411F-8B78-0473CDBDAA28}" type="pres">
      <dgm:prSet presAssocID="{9AB12251-0652-4C9E-963F-4948FC27C7FF}" presName="node" presStyleLbl="node1" presStyleIdx="5" presStyleCnt="9">
        <dgm:presLayoutVars>
          <dgm:bulletEnabled val="1"/>
        </dgm:presLayoutVars>
      </dgm:prSet>
      <dgm:spPr/>
    </dgm:pt>
    <dgm:pt modelId="{81D5FC9B-312A-4835-840D-8D3A72ABA431}" type="pres">
      <dgm:prSet presAssocID="{EFC0BEE8-D5FF-42A0-B28B-463EEDAA3115}" presName="sibTrans" presStyleCnt="0"/>
      <dgm:spPr/>
    </dgm:pt>
    <dgm:pt modelId="{1D4DA032-C69B-40AD-8D73-5224BE161E81}" type="pres">
      <dgm:prSet presAssocID="{3000B04D-B0CC-4166-8C11-6609F2666183}" presName="node" presStyleLbl="node1" presStyleIdx="6" presStyleCnt="9">
        <dgm:presLayoutVars>
          <dgm:bulletEnabled val="1"/>
        </dgm:presLayoutVars>
      </dgm:prSet>
      <dgm:spPr/>
    </dgm:pt>
    <dgm:pt modelId="{6D2C1B66-DA15-4F4F-AC3A-702F1C263F65}" type="pres">
      <dgm:prSet presAssocID="{30395748-89E3-4A74-A40A-C1A73E2E5F04}" presName="sibTrans" presStyleCnt="0"/>
      <dgm:spPr/>
    </dgm:pt>
    <dgm:pt modelId="{6257F916-C37D-4777-B80A-D3CA7028CEDD}" type="pres">
      <dgm:prSet presAssocID="{E7D7DD73-2C39-4740-AA71-67DEC659F991}" presName="node" presStyleLbl="node1" presStyleIdx="7" presStyleCnt="9">
        <dgm:presLayoutVars>
          <dgm:bulletEnabled val="1"/>
        </dgm:presLayoutVars>
      </dgm:prSet>
      <dgm:spPr/>
    </dgm:pt>
    <dgm:pt modelId="{C9A1BCAF-7833-4609-B518-A6BB85327EC4}" type="pres">
      <dgm:prSet presAssocID="{23F1EC86-34C9-4805-8BFD-A6853A0BCAA3}" presName="sibTrans" presStyleCnt="0"/>
      <dgm:spPr/>
    </dgm:pt>
    <dgm:pt modelId="{08D8FA12-92A8-4ABC-8FDD-EFAED589E4CB}" type="pres">
      <dgm:prSet presAssocID="{BA7F8585-81B6-435A-BC8E-DD5C446616D6}" presName="node" presStyleLbl="node1" presStyleIdx="8" presStyleCnt="9">
        <dgm:presLayoutVars>
          <dgm:bulletEnabled val="1"/>
        </dgm:presLayoutVars>
      </dgm:prSet>
      <dgm:spPr/>
    </dgm:pt>
  </dgm:ptLst>
  <dgm:cxnLst>
    <dgm:cxn modelId="{10ED5A00-2403-4465-8D35-749B71B2F579}" type="presOf" srcId="{D0492D8D-4465-4C61-A1F6-9A8EDFE4C097}" destId="{50A5EB66-D9B6-4391-99D2-377C63FF4016}" srcOrd="0" destOrd="0" presId="urn:microsoft.com/office/officeart/2005/8/layout/default"/>
    <dgm:cxn modelId="{6E6CFD09-446D-49AD-A440-7D42435FD5AE}" type="presOf" srcId="{388200BF-F84A-487F-8F49-9020DA30B2B1}" destId="{5E25B6D3-4A31-4B92-B7FE-31BF5FC11E92}" srcOrd="0" destOrd="0" presId="urn:microsoft.com/office/officeart/2005/8/layout/default"/>
    <dgm:cxn modelId="{4690F515-E7D2-400C-9FA7-CC2111FB2B3D}" type="presOf" srcId="{AC9011FC-AEE5-4458-A51A-4FA249BCAC2C}" destId="{E566735D-7049-4212-9480-82ADD289CF66}" srcOrd="0" destOrd="0" presId="urn:microsoft.com/office/officeart/2005/8/layout/default"/>
    <dgm:cxn modelId="{80C1FD19-33E5-42BF-B6A8-0127F3B7DD23}" type="presOf" srcId="{3000B04D-B0CC-4166-8C11-6609F2666183}" destId="{1D4DA032-C69B-40AD-8D73-5224BE161E81}" srcOrd="0" destOrd="0" presId="urn:microsoft.com/office/officeart/2005/8/layout/default"/>
    <dgm:cxn modelId="{E3B2AD1D-6513-4295-9B54-8A8CE38309E8}" srcId="{D0492D8D-4465-4C61-A1F6-9A8EDFE4C097}" destId="{388200BF-F84A-487F-8F49-9020DA30B2B1}" srcOrd="2" destOrd="0" parTransId="{2CE3F683-F8D0-495B-B543-5571304DDE46}" sibTransId="{320EFD2E-C098-4579-BBCF-E44D7FC3E1E8}"/>
    <dgm:cxn modelId="{E6C0AC23-BA2B-4908-9B3A-D1F349C5DD7F}" srcId="{D0492D8D-4465-4C61-A1F6-9A8EDFE4C097}" destId="{B502604E-D86A-44B6-BEB8-D018D294E7C7}" srcOrd="0" destOrd="0" parTransId="{382E5CB0-F3F5-4010-BE01-88F5D0C9B872}" sibTransId="{C57D876E-A9A3-4DEA-A4D6-CCFD43A82F23}"/>
    <dgm:cxn modelId="{F74F4224-D910-45E8-B283-5D0D9E7B0A15}" type="presOf" srcId="{48CD92A8-22DE-4F69-AB5B-14D7FEE51764}" destId="{99671419-30EF-493E-BD55-CF0C592FB1C3}" srcOrd="0" destOrd="0" presId="urn:microsoft.com/office/officeart/2005/8/layout/default"/>
    <dgm:cxn modelId="{0B8D932D-DC5E-41AA-B209-2C9CF89D9A08}" srcId="{D0492D8D-4465-4C61-A1F6-9A8EDFE4C097}" destId="{842D786C-8D79-4252-8356-F66A67F87440}" srcOrd="1" destOrd="0" parTransId="{7E6AFDFD-8AEF-4503-BFE7-AFF51210B303}" sibTransId="{50FA0E26-8942-49AE-B60F-DF06502F07FE}"/>
    <dgm:cxn modelId="{1DBC6340-B51B-40A3-BDBC-B6DC973020D5}" type="presOf" srcId="{E7D7DD73-2C39-4740-AA71-67DEC659F991}" destId="{6257F916-C37D-4777-B80A-D3CA7028CEDD}" srcOrd="0" destOrd="0" presId="urn:microsoft.com/office/officeart/2005/8/layout/default"/>
    <dgm:cxn modelId="{1A821448-826A-498C-B46D-D2FC62635CB1}" type="presOf" srcId="{BA7F8585-81B6-435A-BC8E-DD5C446616D6}" destId="{08D8FA12-92A8-4ABC-8FDD-EFAED589E4CB}" srcOrd="0" destOrd="0" presId="urn:microsoft.com/office/officeart/2005/8/layout/default"/>
    <dgm:cxn modelId="{488C3551-41BD-49AB-8FF6-12A860932108}" type="presOf" srcId="{B502604E-D86A-44B6-BEB8-D018D294E7C7}" destId="{D48B4175-D3F7-4E17-A70D-5994AD857C40}" srcOrd="0" destOrd="0" presId="urn:microsoft.com/office/officeart/2005/8/layout/default"/>
    <dgm:cxn modelId="{C9C97C81-BB2D-43A3-B42A-518468803D2C}" srcId="{D0492D8D-4465-4C61-A1F6-9A8EDFE4C097}" destId="{AC9011FC-AEE5-4458-A51A-4FA249BCAC2C}" srcOrd="3" destOrd="0" parTransId="{B0C3EDBC-E9D7-4439-942D-9503F63F3378}" sibTransId="{E74B3633-D9A3-407F-A6FA-D89CEC8CBC01}"/>
    <dgm:cxn modelId="{3470F082-AD1F-49CC-AA2E-F86CAD2AF8A6}" srcId="{D0492D8D-4465-4C61-A1F6-9A8EDFE4C097}" destId="{48CD92A8-22DE-4F69-AB5B-14D7FEE51764}" srcOrd="4" destOrd="0" parTransId="{3834C23D-C7BF-48A8-A527-38C02B9DBE07}" sibTransId="{E2979243-CC38-4FD4-9EF7-EF7D0F455437}"/>
    <dgm:cxn modelId="{0056229E-463E-4FAF-8D2F-99C131750457}" srcId="{D0492D8D-4465-4C61-A1F6-9A8EDFE4C097}" destId="{9AB12251-0652-4C9E-963F-4948FC27C7FF}" srcOrd="5" destOrd="0" parTransId="{9575677F-5B1D-4283-BAA4-2A8B7CF8E672}" sibTransId="{EFC0BEE8-D5FF-42A0-B28B-463EEDAA3115}"/>
    <dgm:cxn modelId="{EF06499E-00D5-4451-8BFB-6CBE2677B1E0}" srcId="{D0492D8D-4465-4C61-A1F6-9A8EDFE4C097}" destId="{BA7F8585-81B6-435A-BC8E-DD5C446616D6}" srcOrd="8" destOrd="0" parTransId="{6D5BFB6F-DEB3-44B2-A7D6-31F02FE2D721}" sibTransId="{1DF861A6-22DF-4D4E-926D-CB09F39AF127}"/>
    <dgm:cxn modelId="{C45BC0D6-EBF2-42DA-9FC8-7C7CB982B272}" srcId="{D0492D8D-4465-4C61-A1F6-9A8EDFE4C097}" destId="{3000B04D-B0CC-4166-8C11-6609F2666183}" srcOrd="6" destOrd="0" parTransId="{FD2F4915-D951-4397-A99B-1E709BCB93AB}" sibTransId="{30395748-89E3-4A74-A40A-C1A73E2E5F04}"/>
    <dgm:cxn modelId="{6A458BE7-FF68-44D1-8E89-2967A3A16D72}" srcId="{D0492D8D-4465-4C61-A1F6-9A8EDFE4C097}" destId="{E7D7DD73-2C39-4740-AA71-67DEC659F991}" srcOrd="7" destOrd="0" parTransId="{97D4248E-3D90-4B13-A794-293E4CE19AE1}" sibTransId="{23F1EC86-34C9-4805-8BFD-A6853A0BCAA3}"/>
    <dgm:cxn modelId="{318A64F7-85A4-4055-A3F2-6C0A18E6A488}" type="presOf" srcId="{842D786C-8D79-4252-8356-F66A67F87440}" destId="{7307BC3E-A073-4DF9-8A42-C23C57D59BFF}" srcOrd="0" destOrd="0" presId="urn:microsoft.com/office/officeart/2005/8/layout/default"/>
    <dgm:cxn modelId="{331FF0FB-8DB8-4DCB-A833-5C0602102559}" type="presOf" srcId="{9AB12251-0652-4C9E-963F-4948FC27C7FF}" destId="{A5049151-3159-411F-8B78-0473CDBDAA28}" srcOrd="0" destOrd="0" presId="urn:microsoft.com/office/officeart/2005/8/layout/default"/>
    <dgm:cxn modelId="{E7B8DD7E-EAC6-487E-A232-383C7335B10E}" type="presParOf" srcId="{50A5EB66-D9B6-4391-99D2-377C63FF4016}" destId="{D48B4175-D3F7-4E17-A70D-5994AD857C40}" srcOrd="0" destOrd="0" presId="urn:microsoft.com/office/officeart/2005/8/layout/default"/>
    <dgm:cxn modelId="{15EC065E-CFFE-4ACD-BF84-F30C9F4A2409}" type="presParOf" srcId="{50A5EB66-D9B6-4391-99D2-377C63FF4016}" destId="{B860362B-5910-4E3A-AFE1-B92130E88C67}" srcOrd="1" destOrd="0" presId="urn:microsoft.com/office/officeart/2005/8/layout/default"/>
    <dgm:cxn modelId="{75DA3684-ED28-4B20-8B6A-E5A201006855}" type="presParOf" srcId="{50A5EB66-D9B6-4391-99D2-377C63FF4016}" destId="{7307BC3E-A073-4DF9-8A42-C23C57D59BFF}" srcOrd="2" destOrd="0" presId="urn:microsoft.com/office/officeart/2005/8/layout/default"/>
    <dgm:cxn modelId="{F1EEDF67-3A55-440F-82DB-BA755D1E02AA}" type="presParOf" srcId="{50A5EB66-D9B6-4391-99D2-377C63FF4016}" destId="{13249A57-7847-45A7-9502-A29CB532D4DC}" srcOrd="3" destOrd="0" presId="urn:microsoft.com/office/officeart/2005/8/layout/default"/>
    <dgm:cxn modelId="{D32C91F9-CC15-4018-87C9-9473BC09A860}" type="presParOf" srcId="{50A5EB66-D9B6-4391-99D2-377C63FF4016}" destId="{5E25B6D3-4A31-4B92-B7FE-31BF5FC11E92}" srcOrd="4" destOrd="0" presId="urn:microsoft.com/office/officeart/2005/8/layout/default"/>
    <dgm:cxn modelId="{CEEFF8A6-8246-4DF6-8585-880A8213FED0}" type="presParOf" srcId="{50A5EB66-D9B6-4391-99D2-377C63FF4016}" destId="{C625CA7D-6B9A-44C0-8311-54E803E9068B}" srcOrd="5" destOrd="0" presId="urn:microsoft.com/office/officeart/2005/8/layout/default"/>
    <dgm:cxn modelId="{9185FE07-1D49-42BA-83BC-7C4FB33E5A45}" type="presParOf" srcId="{50A5EB66-D9B6-4391-99D2-377C63FF4016}" destId="{E566735D-7049-4212-9480-82ADD289CF66}" srcOrd="6" destOrd="0" presId="urn:microsoft.com/office/officeart/2005/8/layout/default"/>
    <dgm:cxn modelId="{608EE7D7-56EA-4723-958B-5890831B1C64}" type="presParOf" srcId="{50A5EB66-D9B6-4391-99D2-377C63FF4016}" destId="{9CC899B2-B9E2-4616-BBC7-362D21E80978}" srcOrd="7" destOrd="0" presId="urn:microsoft.com/office/officeart/2005/8/layout/default"/>
    <dgm:cxn modelId="{03FF94BD-AAFD-4B29-B720-28730F3ED141}" type="presParOf" srcId="{50A5EB66-D9B6-4391-99D2-377C63FF4016}" destId="{99671419-30EF-493E-BD55-CF0C592FB1C3}" srcOrd="8" destOrd="0" presId="urn:microsoft.com/office/officeart/2005/8/layout/default"/>
    <dgm:cxn modelId="{5E6A2D61-5A17-4EAF-A6DD-EB73136B052C}" type="presParOf" srcId="{50A5EB66-D9B6-4391-99D2-377C63FF4016}" destId="{CC05C211-0B03-473D-B0EE-CE46732E68F1}" srcOrd="9" destOrd="0" presId="urn:microsoft.com/office/officeart/2005/8/layout/default"/>
    <dgm:cxn modelId="{3A59EF70-BFBC-4A4D-890C-F7FBCF192B0B}" type="presParOf" srcId="{50A5EB66-D9B6-4391-99D2-377C63FF4016}" destId="{A5049151-3159-411F-8B78-0473CDBDAA28}" srcOrd="10" destOrd="0" presId="urn:microsoft.com/office/officeart/2005/8/layout/default"/>
    <dgm:cxn modelId="{45015975-4B1B-4FDD-BEBB-2A47EA55CE42}" type="presParOf" srcId="{50A5EB66-D9B6-4391-99D2-377C63FF4016}" destId="{81D5FC9B-312A-4835-840D-8D3A72ABA431}" srcOrd="11" destOrd="0" presId="urn:microsoft.com/office/officeart/2005/8/layout/default"/>
    <dgm:cxn modelId="{8CA0D527-3E79-40F3-8BB0-28A3D2DBF1AB}" type="presParOf" srcId="{50A5EB66-D9B6-4391-99D2-377C63FF4016}" destId="{1D4DA032-C69B-40AD-8D73-5224BE161E81}" srcOrd="12" destOrd="0" presId="urn:microsoft.com/office/officeart/2005/8/layout/default"/>
    <dgm:cxn modelId="{22B99280-F604-43D1-BFBA-3C078D61A98D}" type="presParOf" srcId="{50A5EB66-D9B6-4391-99D2-377C63FF4016}" destId="{6D2C1B66-DA15-4F4F-AC3A-702F1C263F65}" srcOrd="13" destOrd="0" presId="urn:microsoft.com/office/officeart/2005/8/layout/default"/>
    <dgm:cxn modelId="{76F0C32C-D9ED-45AA-A4D5-6EE483C9651B}" type="presParOf" srcId="{50A5EB66-D9B6-4391-99D2-377C63FF4016}" destId="{6257F916-C37D-4777-B80A-D3CA7028CEDD}" srcOrd="14" destOrd="0" presId="urn:microsoft.com/office/officeart/2005/8/layout/default"/>
    <dgm:cxn modelId="{0BC406B6-C4B2-4B79-9759-7B44984228E6}" type="presParOf" srcId="{50A5EB66-D9B6-4391-99D2-377C63FF4016}" destId="{C9A1BCAF-7833-4609-B518-A6BB85327EC4}" srcOrd="15" destOrd="0" presId="urn:microsoft.com/office/officeart/2005/8/layout/default"/>
    <dgm:cxn modelId="{38C776B1-FFAE-4315-AEFE-2FA1D262F794}" type="presParOf" srcId="{50A5EB66-D9B6-4391-99D2-377C63FF4016}" destId="{08D8FA12-92A8-4ABC-8FDD-EFAED589E4CB}" srcOrd="16" destOrd="0" presId="urn:microsoft.com/office/officeart/2005/8/layout/default"/>
  </dgm:cxnLst>
  <dgm:bg>
    <a:solidFill>
      <a:srgbClr val="0597DD"/>
    </a:solidFill>
  </dgm:bg>
  <dgm:whole>
    <a:ln w="57150"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B4175-D3F7-4E17-A70D-5994AD857C40}">
      <dsp:nvSpPr>
        <dsp:cNvPr id="0" name=""/>
        <dsp:cNvSpPr/>
      </dsp:nvSpPr>
      <dsp:spPr>
        <a:xfrm>
          <a:off x="362473" y="1627"/>
          <a:ext cx="1494591" cy="8967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Práticas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cuidados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essenciais</a:t>
          </a:r>
        </a:p>
      </dsp:txBody>
      <dsp:txXfrm>
        <a:off x="362473" y="1627"/>
        <a:ext cx="1494591" cy="896754"/>
      </dsp:txXfrm>
    </dsp:sp>
    <dsp:sp modelId="{7307BC3E-A073-4DF9-8A42-C23C57D59BFF}">
      <dsp:nvSpPr>
        <dsp:cNvPr id="0" name=""/>
        <dsp:cNvSpPr/>
      </dsp:nvSpPr>
      <dsp:spPr>
        <a:xfrm>
          <a:off x="2006523" y="1627"/>
          <a:ext cx="1494591" cy="896754"/>
        </a:xfrm>
        <a:prstGeom prst="rect">
          <a:avLst/>
        </a:prstGeom>
        <a:solidFill>
          <a:schemeClr val="accent4">
            <a:hueOff val="-1228099"/>
            <a:satOff val="-676"/>
            <a:lumOff val="12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Depressão</a:t>
          </a:r>
        </a:p>
      </dsp:txBody>
      <dsp:txXfrm>
        <a:off x="2006523" y="1627"/>
        <a:ext cx="1494591" cy="896754"/>
      </dsp:txXfrm>
    </dsp:sp>
    <dsp:sp modelId="{5E25B6D3-4A31-4B92-B7FE-31BF5FC11E92}">
      <dsp:nvSpPr>
        <dsp:cNvPr id="0" name=""/>
        <dsp:cNvSpPr/>
      </dsp:nvSpPr>
      <dsp:spPr>
        <a:xfrm>
          <a:off x="3650573" y="1627"/>
          <a:ext cx="1494591" cy="896754"/>
        </a:xfrm>
        <a:prstGeom prst="rect">
          <a:avLst/>
        </a:prstGeom>
        <a:solidFill>
          <a:schemeClr val="accent4">
            <a:hueOff val="-2456199"/>
            <a:satOff val="-1351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Psicoses</a:t>
          </a:r>
        </a:p>
      </dsp:txBody>
      <dsp:txXfrm>
        <a:off x="3650573" y="1627"/>
        <a:ext cx="1494591" cy="896754"/>
      </dsp:txXfrm>
    </dsp:sp>
    <dsp:sp modelId="{E566735D-7049-4212-9480-82ADD289CF66}">
      <dsp:nvSpPr>
        <dsp:cNvPr id="0" name=""/>
        <dsp:cNvSpPr/>
      </dsp:nvSpPr>
      <dsp:spPr>
        <a:xfrm>
          <a:off x="5294623" y="1627"/>
          <a:ext cx="1494591" cy="896754"/>
        </a:xfrm>
        <a:prstGeom prst="rect">
          <a:avLst/>
        </a:prstGeom>
        <a:solidFill>
          <a:schemeClr val="accent4">
            <a:hueOff val="-3684299"/>
            <a:satOff val="-2027"/>
            <a:lumOff val="36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Epilepsia</a:t>
          </a:r>
        </a:p>
      </dsp:txBody>
      <dsp:txXfrm>
        <a:off x="5294623" y="1627"/>
        <a:ext cx="1494591" cy="896754"/>
      </dsp:txXfrm>
    </dsp:sp>
    <dsp:sp modelId="{99671419-30EF-493E-BD55-CF0C592FB1C3}">
      <dsp:nvSpPr>
        <dsp:cNvPr id="0" name=""/>
        <dsp:cNvSpPr/>
      </dsp:nvSpPr>
      <dsp:spPr>
        <a:xfrm>
          <a:off x="362473" y="1047841"/>
          <a:ext cx="1494591" cy="896754"/>
        </a:xfrm>
        <a:prstGeom prst="rect">
          <a:avLst/>
        </a:prstGeom>
        <a:solidFill>
          <a:schemeClr val="accent4">
            <a:hueOff val="-4912398"/>
            <a:satOff val="-2703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 comportamentais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em crianças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Adolescentes</a:t>
          </a:r>
        </a:p>
      </dsp:txBody>
      <dsp:txXfrm>
        <a:off x="362473" y="1047841"/>
        <a:ext cx="1494591" cy="896754"/>
      </dsp:txXfrm>
    </dsp:sp>
    <dsp:sp modelId="{A5049151-3159-411F-8B78-0473CDBDAA28}">
      <dsp:nvSpPr>
        <dsp:cNvPr id="0" name=""/>
        <dsp:cNvSpPr/>
      </dsp:nvSpPr>
      <dsp:spPr>
        <a:xfrm>
          <a:off x="2006523" y="1047841"/>
          <a:ext cx="1494591" cy="896754"/>
        </a:xfrm>
        <a:prstGeom prst="rect">
          <a:avLst/>
        </a:prstGeom>
        <a:solidFill>
          <a:schemeClr val="accent4">
            <a:hueOff val="-6140497"/>
            <a:satOff val="-3378"/>
            <a:lumOff val="60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Demência</a:t>
          </a:r>
        </a:p>
      </dsp:txBody>
      <dsp:txXfrm>
        <a:off x="2006523" y="1047841"/>
        <a:ext cx="1494591" cy="896754"/>
      </dsp:txXfrm>
    </dsp:sp>
    <dsp:sp modelId="{1D4DA032-C69B-40AD-8D73-5224BE161E81}">
      <dsp:nvSpPr>
        <dsp:cNvPr id="0" name=""/>
        <dsp:cNvSpPr/>
      </dsp:nvSpPr>
      <dsp:spPr>
        <a:xfrm>
          <a:off x="3650573" y="1047841"/>
          <a:ext cx="1494591" cy="896754"/>
        </a:xfrm>
        <a:prstGeom prst="rect">
          <a:avLst/>
        </a:prstGeom>
        <a:solidFill>
          <a:schemeClr val="accent4">
            <a:hueOff val="-7368597"/>
            <a:satOff val="-4054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por uso de substâncias</a:t>
          </a:r>
        </a:p>
      </dsp:txBody>
      <dsp:txXfrm>
        <a:off x="3650573" y="1047841"/>
        <a:ext cx="1494591" cy="896754"/>
      </dsp:txXfrm>
    </dsp:sp>
    <dsp:sp modelId="{6257F916-C37D-4777-B80A-D3CA7028CEDD}">
      <dsp:nvSpPr>
        <dsp:cNvPr id="0" name=""/>
        <dsp:cNvSpPr/>
      </dsp:nvSpPr>
      <dsp:spPr>
        <a:xfrm>
          <a:off x="5294623" y="1047841"/>
          <a:ext cx="1494591" cy="896754"/>
        </a:xfrm>
        <a:prstGeom prst="rect">
          <a:avLst/>
        </a:prstGeom>
        <a:solidFill>
          <a:schemeClr val="accent4">
            <a:hueOff val="-8596696"/>
            <a:satOff val="-4729"/>
            <a:lumOff val="8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Autoagressão/suicídio</a:t>
          </a:r>
        </a:p>
      </dsp:txBody>
      <dsp:txXfrm>
        <a:off x="5294623" y="1047841"/>
        <a:ext cx="1494591" cy="896754"/>
      </dsp:txXfrm>
    </dsp:sp>
    <dsp:sp modelId="{08D8FA12-92A8-4ABC-8FDD-EFAED589E4CB}">
      <dsp:nvSpPr>
        <dsp:cNvPr id="0" name=""/>
        <dsp:cNvSpPr/>
      </dsp:nvSpPr>
      <dsp:spPr>
        <a:xfrm>
          <a:off x="2828548" y="2094055"/>
          <a:ext cx="1494591" cy="896754"/>
        </a:xfrm>
        <a:prstGeom prst="rect">
          <a:avLst/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Outras queixas significativas em saúde mental</a:t>
          </a:r>
        </a:p>
      </dsp:txBody>
      <dsp:txXfrm>
        <a:off x="2828548" y="2094055"/>
        <a:ext cx="1494591" cy="896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22/08/2023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22/08/2023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5119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6452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624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72995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97907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0955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791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121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1482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798735-75A7-756B-72DD-7600123D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</a:t>
            </a:r>
            <a:r>
              <a:rPr lang="pt-BR" noProof="0" dirty="0" err="1"/>
              <a:t>fudo</a:t>
            </a:r>
            <a:r>
              <a:rPr lang="pt-BR" noProof="0" dirty="0"/>
              <a:t>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r>
              <a:rPr lang="pt-BR" noProof="0" dirty="0"/>
              <a:t>Obrigado!!!</a:t>
            </a:r>
            <a:br>
              <a:rPr lang="pt-BR" noProof="0" dirty="0"/>
            </a:b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24" y="196288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D5517-FA93-C915-072F-BC6414F352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335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BF7A5FA-25F7-DE85-3041-DAF6EB3EE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336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3" name="Espaço Reservado para Imagem 8">
            <a:extLst>
              <a:ext uri="{FF2B5EF4-FFF2-40B4-BE49-F238E27FC236}">
                <a16:creationId xmlns:a16="http://schemas.microsoft.com/office/drawing/2014/main" id="{7697A5FC-950A-4DAD-03A9-72DD77ECA1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1409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CDDC113A-CB3F-BECD-6CFA-E9DFCEF4E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1410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5" name="Espaço Reservado para Imagem 8">
            <a:extLst>
              <a:ext uri="{FF2B5EF4-FFF2-40B4-BE49-F238E27FC236}">
                <a16:creationId xmlns:a16="http://schemas.microsoft.com/office/drawing/2014/main" id="{7F728029-8A8F-D351-D5AF-BF531A5F27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6483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Texto 11">
            <a:extLst>
              <a:ext uri="{FF2B5EF4-FFF2-40B4-BE49-F238E27FC236}">
                <a16:creationId xmlns:a16="http://schemas.microsoft.com/office/drawing/2014/main" id="{C1C5E3C6-F1C5-F29E-579A-9173987B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484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7" name="Espaço Reservado para Imagem 8">
            <a:extLst>
              <a:ext uri="{FF2B5EF4-FFF2-40B4-BE49-F238E27FC236}">
                <a16:creationId xmlns:a16="http://schemas.microsoft.com/office/drawing/2014/main" id="{4C4E0D56-6CB6-834D-FCDB-D7DAEB87E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1557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8" name="Espaço Reservado para Texto 11">
            <a:extLst>
              <a:ext uri="{FF2B5EF4-FFF2-40B4-BE49-F238E27FC236}">
                <a16:creationId xmlns:a16="http://schemas.microsoft.com/office/drawing/2014/main" id="{025627BB-60DB-5464-BC3E-98F907F67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1558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9" name="Espaço Reservado para Imagem 8">
            <a:extLst>
              <a:ext uri="{FF2B5EF4-FFF2-40B4-BE49-F238E27FC236}">
                <a16:creationId xmlns:a16="http://schemas.microsoft.com/office/drawing/2014/main" id="{2D396276-FF38-071E-BEB7-12BA3F4027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26631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EBBC5ADB-D529-60E4-E7C2-1A91D16C20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632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2CA02F66-38FD-FA71-363A-421AFBCD5A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23421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2" name="Espaço Reservado para Texto 11">
            <a:extLst>
              <a:ext uri="{FF2B5EF4-FFF2-40B4-BE49-F238E27FC236}">
                <a16:creationId xmlns:a16="http://schemas.microsoft.com/office/drawing/2014/main" id="{E26881E1-625C-4512-F668-15A9BE4D4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3422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F1A1A80C-2AEA-D37E-0DC8-ECAD9BD1BD7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09544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4" name="Espaço Reservado para Texto 11">
            <a:extLst>
              <a:ext uri="{FF2B5EF4-FFF2-40B4-BE49-F238E27FC236}">
                <a16:creationId xmlns:a16="http://schemas.microsoft.com/office/drawing/2014/main" id="{E07E28E4-0D4A-D13A-F195-3672A91A2B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09545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2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sv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779250"/>
            <a:ext cx="10800000" cy="4320000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6401" y="4149"/>
            <a:ext cx="1772120" cy="1775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4" r:id="rId3"/>
    <p:sldLayoutId id="2147483671" r:id="rId4"/>
    <p:sldLayoutId id="2147483672" r:id="rId5"/>
    <p:sldLayoutId id="2147483673" r:id="rId6"/>
    <p:sldLayoutId id="2147483662" r:id="rId7"/>
    <p:sldLayoutId id="2147483663" r:id="rId8"/>
    <p:sldLayoutId id="2147483664" r:id="rId9"/>
    <p:sldLayoutId id="2147483667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97241-253F-99C9-1448-1BF5C68E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Manual de Intervenções MI-</a:t>
            </a:r>
            <a:r>
              <a:rPr lang="pt-BR" dirty="0" err="1"/>
              <a:t>mhGAP</a:t>
            </a:r>
            <a:r>
              <a:rPr lang="pt-BR" dirty="0"/>
              <a:t> Versão 2.0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EB9F9-AD48-61D3-0F66-528E7BB3A9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3100" y="1860913"/>
            <a:ext cx="11242675" cy="143033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Guia com orientações baseadas em evidências e organizado em diagramas e fluxogramas que permitem ao profissional não especialista diagnosticar e tratar transtornos mentais considerados prioritários (com base nos critérios de mortalidade, morbidade e incapacidade). O MI-</a:t>
            </a:r>
            <a:r>
              <a:rPr lang="pt-BR" sz="2000" dirty="0" err="1"/>
              <a:t>mhGAP</a:t>
            </a:r>
            <a:r>
              <a:rPr lang="pt-BR" sz="2000" dirty="0"/>
              <a:t> (Versão 2.0) organizados com as seguintes abordagens:</a:t>
            </a:r>
          </a:p>
        </p:txBody>
      </p:sp>
      <p:graphicFrame>
        <p:nvGraphicFramePr>
          <p:cNvPr id="8" name="Espaço Reservado para SmartArt 7">
            <a:extLst>
              <a:ext uri="{FF2B5EF4-FFF2-40B4-BE49-F238E27FC236}">
                <a16:creationId xmlns:a16="http://schemas.microsoft.com/office/drawing/2014/main" id="{89E5A301-DC0B-54C0-FF44-CFCD56033CA7}"/>
              </a:ext>
            </a:extLst>
          </p:cNvPr>
          <p:cNvGraphicFramePr>
            <a:graphicFrameLocks noGrp="1"/>
          </p:cNvGraphicFramePr>
          <p:nvPr>
            <p:ph type="dgm" sz="quarter" idx="4294967295"/>
            <p:extLst>
              <p:ext uri="{D42A27DB-BD31-4B8C-83A1-F6EECF244321}">
                <p14:modId xmlns:p14="http://schemas.microsoft.com/office/powerpoint/2010/main" val="4223422450"/>
              </p:ext>
            </p:extLst>
          </p:nvPr>
        </p:nvGraphicFramePr>
        <p:xfrm>
          <a:off x="710422" y="3552825"/>
          <a:ext cx="7151688" cy="299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0ADAEF28-8DDE-2BEF-F88C-BA98A141F7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65" t="20482" r="23478" b="6851"/>
          <a:stretch/>
        </p:blipFill>
        <p:spPr>
          <a:xfrm>
            <a:off x="8059738" y="3552825"/>
            <a:ext cx="3856037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Graphic spid="8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A844B00D-5759-47AC-8CD5-06AF6F6F3D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20722E-1179-9F88-D765-B02BDE858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BB3EB5-77C3-0100-B24D-4084AAA2E2E6}"/>
              </a:ext>
            </a:extLst>
          </p:cNvPr>
          <p:cNvSpPr txBox="1"/>
          <p:nvPr/>
        </p:nvSpPr>
        <p:spPr>
          <a:xfrm>
            <a:off x="3712223" y="751344"/>
            <a:ext cx="4767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"A saúde mental é tão importante quanto a saúde física. Se você está lutando com sua saúde mental, não tenha medo de pedir ajuda. Você não está sozinho."  </a:t>
            </a:r>
          </a:p>
          <a:p>
            <a:pPr algn="r"/>
            <a:endParaRPr lang="pt-BR" sz="2400" dirty="0">
              <a:solidFill>
                <a:schemeClr val="bg1"/>
              </a:solidFill>
            </a:endParaRPr>
          </a:p>
          <a:p>
            <a:pPr algn="r"/>
            <a:r>
              <a:rPr lang="pt-BR" sz="2400" dirty="0">
                <a:solidFill>
                  <a:schemeClr val="bg1"/>
                </a:solidFill>
              </a:rPr>
              <a:t>Michelle Obama</a:t>
            </a:r>
          </a:p>
        </p:txBody>
      </p:sp>
    </p:spTree>
    <p:extLst>
      <p:ext uri="{BB962C8B-B14F-4D97-AF65-F5344CB8AC3E}">
        <p14:creationId xmlns:p14="http://schemas.microsoft.com/office/powerpoint/2010/main" val="19204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6C21A-6015-8EF4-3212-028EEE3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5CE9D-7C49-E486-22FD-E8D254B3CE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Quantas vezes as pessoas chegaram ao consultório da ESF pedindo encaminhamentos para um psiquiatra ou psicólogo?</a:t>
            </a:r>
          </a:p>
          <a:p>
            <a:r>
              <a:rPr lang="pt-BR" dirty="0"/>
              <a:t>Como profissional de saúde mental, você já sentiu que não consegue dar atendimento equitativo a todos os seus pacientes? Como você lida com a demanda tão grande de pacientes?</a:t>
            </a:r>
          </a:p>
          <a:p>
            <a:r>
              <a:rPr lang="pt-BR" dirty="0"/>
              <a:t>Quais são suas experiências com pacientes que apresentam muitas queixas?</a:t>
            </a:r>
          </a:p>
        </p:txBody>
      </p:sp>
    </p:spTree>
    <p:extLst>
      <p:ext uri="{BB962C8B-B14F-4D97-AF65-F5344CB8AC3E}">
        <p14:creationId xmlns:p14="http://schemas.microsoft.com/office/powerpoint/2010/main" val="22904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C1307-9DC4-BAEC-CD99-1F9E0D1B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do tratamento de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2B335-E0AA-6FCC-D3F9-F3D28988B6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Os transtornos mentais, neurológicas e por uso de substâncias são responsáveis por 14% da carga global das doenças.</a:t>
            </a:r>
          </a:p>
          <a:p>
            <a:r>
              <a:rPr lang="pt-BR" dirty="0"/>
              <a:t>Entre 75% a 90% dos indivíduos com esses transtornos não recebem o tratamento necessário, apesar da eficácia dos tratamentos disponíveis.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5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DF86B-3B09-B721-F1A6-8D28DBEE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Razões para lacuna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A4A15-9065-233B-2DD3-028F963FA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Pessoas que não sabem que têm transtornos mentais, neurológicos e por uso de substâncias</a:t>
            </a:r>
          </a:p>
          <a:p>
            <a:r>
              <a:rPr lang="pt-BR" dirty="0"/>
              <a:t>Falta de acesso a cuidados</a:t>
            </a:r>
          </a:p>
          <a:p>
            <a:r>
              <a:rPr lang="pt-BR" dirty="0"/>
              <a:t>Deficiência de profissionais especializados </a:t>
            </a:r>
          </a:p>
          <a:p>
            <a:r>
              <a:rPr lang="pt-BR" dirty="0"/>
              <a:t>Não podem pagar o tratamento</a:t>
            </a:r>
          </a:p>
        </p:txBody>
      </p:sp>
    </p:spTree>
    <p:extLst>
      <p:ext uri="{BB962C8B-B14F-4D97-AF65-F5344CB8AC3E}">
        <p14:creationId xmlns:p14="http://schemas.microsoft.com/office/powerpoint/2010/main" val="428007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A19DD-71D1-EAC1-66AD-E9A5CE36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Deficiência de profissionais especializados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F357BE-4C85-972D-50E3-5857DD602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74264F-10B0-9CAB-D946-52182CFB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4476" r="7787" b="6452"/>
          <a:stretch/>
        </p:blipFill>
        <p:spPr>
          <a:xfrm>
            <a:off x="683999" y="1886471"/>
            <a:ext cx="11231777" cy="46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8DC0D-CBB5-E6CD-C5BE-BAAF3F73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EM SAÚDE MENTAL/Programa </a:t>
            </a:r>
            <a:r>
              <a:rPr lang="pt-BR" dirty="0" err="1"/>
              <a:t>mhgap</a:t>
            </a:r>
            <a:endParaRPr lang="pt-BR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B0D0EEC-9197-B6E3-3B30-7450D3A771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999" y="1728764"/>
            <a:ext cx="4493668" cy="488550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303A5E-91E4-29EF-1861-18956CB4D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0" t="26927" r="52245" b="13451"/>
          <a:stretch/>
        </p:blipFill>
        <p:spPr>
          <a:xfrm>
            <a:off x="5859624" y="1728764"/>
            <a:ext cx="4665305" cy="48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A8E80-29F2-62DB-5061-D88F04E5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de Ação para Reduzir  as</a:t>
            </a:r>
            <a:br>
              <a:rPr lang="pt-BR" dirty="0"/>
            </a:br>
            <a:r>
              <a:rPr lang="pt-BR" dirty="0"/>
              <a:t>Lacunas em Saúde Mental (</a:t>
            </a:r>
            <a:r>
              <a:rPr lang="pt-BR" dirty="0" err="1"/>
              <a:t>mhGAP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E82B7-F4D9-F832-8C49-FE8BA837C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mhGAP</a:t>
            </a:r>
            <a:r>
              <a:rPr lang="pt-BR" dirty="0"/>
              <a:t> é um programa da OMS, lançado em 2008, para ampliar os cuidados com os transtornos mentais, neurológicos e por uso de substâncias</a:t>
            </a:r>
          </a:p>
          <a:p>
            <a:r>
              <a:rPr lang="pt-BR" dirty="0"/>
              <a:t>Com os cuidados adequados e medicamentosos, o programa </a:t>
            </a:r>
            <a:r>
              <a:rPr lang="pt-BR" dirty="0" err="1"/>
              <a:t>mhGAP</a:t>
            </a:r>
            <a:r>
              <a:rPr lang="pt-BR" dirty="0"/>
              <a:t> visa tratar milhões de pessoas para depressão, psicoses e epilepsia, mesmo em locais com recursos limitados</a:t>
            </a:r>
          </a:p>
          <a:p>
            <a:r>
              <a:rPr lang="pt-BR" dirty="0"/>
              <a:t>O foco do programa </a:t>
            </a:r>
            <a:r>
              <a:rPr lang="pt-BR" dirty="0" err="1"/>
              <a:t>mhGAP</a:t>
            </a:r>
            <a:r>
              <a:rPr lang="pt-BR" dirty="0"/>
              <a:t> é aumentar os cuidados não especializados para atender às necessidades não atendidas das pessoas com transtornos</a:t>
            </a:r>
          </a:p>
        </p:txBody>
      </p:sp>
    </p:spTree>
    <p:extLst>
      <p:ext uri="{BB962C8B-B14F-4D97-AF65-F5344CB8AC3E}">
        <p14:creationId xmlns:p14="http://schemas.microsoft.com/office/powerpoint/2010/main" val="1173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B20D3-4C45-41F3-83B6-0B2453EB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público-alvo do </a:t>
            </a:r>
            <a:r>
              <a:rPr lang="pt-BR" dirty="0" err="1"/>
              <a:t>mhGAP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51899-EE4A-4ED7-7FCF-45BE5FF7D8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Profissionais não-especializados em saúde mental ou neurologia:</a:t>
            </a:r>
          </a:p>
          <a:p>
            <a:pPr lvl="1"/>
            <a:r>
              <a:rPr lang="pt-BR" dirty="0"/>
              <a:t>Profissionais da APS</a:t>
            </a:r>
          </a:p>
          <a:p>
            <a:pPr lvl="2"/>
            <a:r>
              <a:rPr lang="pt-BR" dirty="0"/>
              <a:t>eMulti</a:t>
            </a:r>
          </a:p>
          <a:p>
            <a:pPr lvl="2"/>
            <a:r>
              <a:rPr lang="pt-BR" dirty="0"/>
              <a:t>ESB</a:t>
            </a:r>
          </a:p>
          <a:p>
            <a:pPr lvl="2"/>
            <a:r>
              <a:rPr lang="pt-BR" dirty="0"/>
              <a:t>ESF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8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EE7C9-F0B3-7075-4721-C4D85F5D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7 BONS MOTIVOS PARA INTEGRAR  A SAÚDE MENTAL EM CUIDADOS DE SAÚDE NÃO ESPECIALIZADOS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254C27-4DB5-9C79-069F-3982BE980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pt-BR" dirty="0"/>
              <a:t>O fardo dos transtornos mentais é grande.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A7249-9B52-FF63-3BC5-38E6607C2D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pt-BR" sz="1500" dirty="0"/>
              <a:t>Problemas de saúde mental e física estão entrelaçados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56121D9-D5F9-3B0F-2067-43E50AF67B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pt-BR" sz="1500" dirty="0"/>
              <a:t>A lacuna de tratamento para transtornos mentais é enorme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CFD6E9D-205B-4593-A884-FF88677E5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pt-BR" dirty="0"/>
              <a:t>Melhorar o acesso aos cuidados de saúde mental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EA1F5B8A-6461-7DA2-6C18-01077493EE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pt-BR" dirty="0"/>
              <a:t>Promover o respeito pelos direitos humanos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CF93AE4-8BE7-C864-DC04-EBF5FFAA75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pt-BR" dirty="0"/>
              <a:t>É acessível e com bom custo-benefício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AAC190F-67E9-7CAD-67F7-5C739379E2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pt-BR" dirty="0"/>
              <a:t>Gera bons resultados de saúde</a:t>
            </a:r>
          </a:p>
          <a:p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CD425A2-0D2D-C623-B86C-85A936837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8" t="27993" r="52260" b="13451"/>
          <a:stretch/>
        </p:blipFill>
        <p:spPr>
          <a:xfrm>
            <a:off x="501541" y="2124847"/>
            <a:ext cx="1728819" cy="162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D6ECD26-160F-1EE3-09F9-06F823927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4" t="27994" r="52260" b="14812"/>
          <a:stretch/>
        </p:blipFill>
        <p:spPr>
          <a:xfrm>
            <a:off x="2457433" y="2124847"/>
            <a:ext cx="1728000" cy="1620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309B-81DB-1551-9B23-D346F307D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7" t="26558" r="52260" b="14541"/>
          <a:stretch/>
        </p:blipFill>
        <p:spPr>
          <a:xfrm>
            <a:off x="4416483" y="2124847"/>
            <a:ext cx="1724025" cy="1608916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0BB94D5-728C-242A-49A8-BC06DCBACF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530" t="34006" r="8317" b="19985"/>
          <a:stretch/>
        </p:blipFill>
        <p:spPr>
          <a:xfrm>
            <a:off x="6371556" y="2106186"/>
            <a:ext cx="1724026" cy="164623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FAC8FA6A-5837-AD23-DE67-FA2E96F10C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26558" r="52260" b="13725"/>
          <a:stretch/>
        </p:blipFill>
        <p:spPr>
          <a:xfrm>
            <a:off x="8325815" y="2135931"/>
            <a:ext cx="1724842" cy="159783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BDFA443-F32A-D533-F97E-CCF9E9D115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88" t="26720" r="52260" b="13997"/>
          <a:stretch/>
        </p:blipFill>
        <p:spPr>
          <a:xfrm>
            <a:off x="3321433" y="4904013"/>
            <a:ext cx="1724025" cy="160891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4035DE2-8A9F-A420-70EE-6D8E01502D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41" t="27994" r="52260" b="14268"/>
          <a:stretch/>
        </p:blipFill>
        <p:spPr>
          <a:xfrm>
            <a:off x="5509543" y="4904013"/>
            <a:ext cx="1724026" cy="16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  <p:bldP spid="8" grpId="0" uiExpand="1" build="p" animBg="1"/>
      <p:bldP spid="10" grpId="0" uiExpand="1" build="p" animBg="1"/>
      <p:bldP spid="12" grpId="0" uiExpand="1" build="p" animBg="1"/>
      <p:bldP spid="14" grpId="0" uiExpand="1" build="p" animBg="1"/>
      <p:bldP spid="16" grpId="0" uiExpand="1" build="p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911</TotalTime>
  <Words>462</Words>
  <Application>Microsoft Office PowerPoint</Application>
  <PresentationFormat>Widescreen</PresentationFormat>
  <Paragraphs>60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Arial </vt:lpstr>
      <vt:lpstr>Calibri</vt:lpstr>
      <vt:lpstr>Gill Sans MT</vt:lpstr>
      <vt:lpstr>Google Sans</vt:lpstr>
      <vt:lpstr>Tema do Office</vt:lpstr>
      <vt:lpstr>Apresentação do PowerPoint</vt:lpstr>
      <vt:lpstr>perguntas</vt:lpstr>
      <vt:lpstr>Lacuna do tratamento de saúde mental</vt:lpstr>
      <vt:lpstr>Algumas Razões para lacuna de tratamento</vt:lpstr>
      <vt:lpstr>Deficiência de profissionais especializados</vt:lpstr>
      <vt:lpstr>LACUNA EM SAÚDE MENTAL/Programa mhgap</vt:lpstr>
      <vt:lpstr>Programa de Ação para Reduzir  as Lacunas em Saúde Mental (mhGAP)</vt:lpstr>
      <vt:lpstr>Qual é o público-alvo do mhGAP?</vt:lpstr>
      <vt:lpstr>7 BONS MOTIVOS PARA INTEGRAR  A SAÚDE MENTAL EM CUIDADOS DE SAÚDE NÃO ESPECIALIZADOS</vt:lpstr>
      <vt:lpstr>Manual de Intervenções MI-mhGAP Versão 2.0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18</cp:revision>
  <dcterms:created xsi:type="dcterms:W3CDTF">2023-08-02T11:12:00Z</dcterms:created>
  <dcterms:modified xsi:type="dcterms:W3CDTF">2023-08-22T11:57:18Z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